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</p:sldIdLst>
  <p:sldSz cx="43891200" cy="32918400"/>
  <p:notesSz cx="6858000" cy="9144000"/>
  <p:embeddedFontLst>
    <p:embeddedFont>
      <p:font typeface="Calibri" panose="020F0502020204030204" pitchFamily="34" charset="0"/>
      <p:regular r:id="rId3"/>
      <p:bold r:id="rId4"/>
      <p:italic r:id="rId5"/>
      <p:boldItalic r:id="rId6"/>
    </p:embeddedFont>
    <p:embeddedFont>
      <p:font typeface="Cambria Math" panose="02040503050406030204" pitchFamily="18" charset="0"/>
      <p:regular r:id="rId7"/>
    </p:embeddedFont>
    <p:embeddedFont>
      <p:font typeface="Libre Baskerville" panose="020B0604020202020204" charset="0"/>
      <p:bold r:id="rId8"/>
    </p:embeddedFont>
    <p:embeddedFont>
      <p:font typeface="Montserrat Light" panose="020B0604020202020204" charset="0"/>
      <p:regular r:id="rId9"/>
    </p:embeddedFont>
  </p:embeddedFontLst>
  <p:custDataLst>
    <p:tags r:id="rId1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800" kern="1200">
        <a:solidFill>
          <a:schemeClr val="tx1"/>
        </a:solidFill>
        <a:latin typeface="Arial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800" kern="1200">
        <a:solidFill>
          <a:schemeClr val="tx1"/>
        </a:solidFill>
        <a:latin typeface="Arial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800" kern="1200">
        <a:solidFill>
          <a:schemeClr val="tx1"/>
        </a:solidFill>
        <a:latin typeface="Arial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800" kern="1200">
        <a:solidFill>
          <a:schemeClr val="tx1"/>
        </a:solidFill>
        <a:latin typeface="Arial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8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914400" rtl="0" eaLnBrk="1" latinLnBrk="0" hangingPunct="1">
      <a:defRPr sz="3800" kern="1200">
        <a:solidFill>
          <a:schemeClr val="tx1"/>
        </a:solidFill>
        <a:latin typeface="Arial"/>
        <a:ea typeface="+mn-ea"/>
        <a:cs typeface="+mn-cs"/>
      </a:defRPr>
    </a:lvl6pPr>
    <a:lvl7pPr marL="2743200" algn="l" defTabSz="914400" rtl="0" eaLnBrk="1" latinLnBrk="0" hangingPunct="1">
      <a:defRPr sz="3800" kern="1200">
        <a:solidFill>
          <a:schemeClr val="tx1"/>
        </a:solidFill>
        <a:latin typeface="Arial"/>
        <a:ea typeface="+mn-ea"/>
        <a:cs typeface="+mn-cs"/>
      </a:defRPr>
    </a:lvl7pPr>
    <a:lvl8pPr marL="3200400" algn="l" defTabSz="914400" rtl="0" eaLnBrk="1" latinLnBrk="0" hangingPunct="1">
      <a:defRPr sz="3800" kern="1200">
        <a:solidFill>
          <a:schemeClr val="tx1"/>
        </a:solidFill>
        <a:latin typeface="Arial"/>
        <a:ea typeface="+mn-ea"/>
        <a:cs typeface="+mn-cs"/>
      </a:defRPr>
    </a:lvl8pPr>
    <a:lvl9pPr marL="3657600" algn="l" defTabSz="914400" rtl="0" eaLnBrk="1" latinLnBrk="0" hangingPunct="1">
      <a:defRPr sz="3800" kern="1200">
        <a:solidFill>
          <a:schemeClr val="tx1"/>
        </a:solidFill>
        <a:latin typeface="Arial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B6BC"/>
    <a:srgbClr val="438086"/>
    <a:srgbClr val="BCDCDE"/>
    <a:srgbClr val="ABD2D5"/>
    <a:srgbClr val="EAEAEA"/>
    <a:srgbClr val="87C5CB"/>
    <a:srgbClr val="5BFFFF"/>
    <a:srgbClr val="CCFF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>
        <p:scale>
          <a:sx n="24" d="100"/>
          <a:sy n="24" d="100"/>
        </p:scale>
        <p:origin x="-140" y="-2388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theme" Target="theme/theme1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presProps" Target="presProps.xml"/><Relationship Id="rId5" Type="http://schemas.openxmlformats.org/officeDocument/2006/relationships/font" Target="fonts/font3.fntdata"/><Relationship Id="rId10" Type="http://schemas.openxmlformats.org/officeDocument/2006/relationships/tags" Target="tags/tag1.xml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2475" y="10226675"/>
            <a:ext cx="37306250" cy="7054850"/>
          </a:xfrm>
        </p:spPr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363" y="18653125"/>
            <a:ext cx="30724475" cy="8413750"/>
          </a:xfrm>
        </p:spPr>
        <p:txBody>
          <a:bodyPr/>
          <a:lstStyle>
            <a:defPPr>
              <a:defRPr kern="1200" smtId="4294967295"/>
            </a:defPPr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08DF5FCE-FDEA-4465-BCF6-C7F63911A9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61706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AE3CA81D-4204-48B1-A4D7-36EFD127B2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5094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438" y="1317625"/>
            <a:ext cx="9875837" cy="28089225"/>
          </a:xfrm>
        </p:spPr>
        <p:txBody>
          <a:bodyPr vert="eaVert"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3925" y="1317625"/>
            <a:ext cx="29475112" cy="28089225"/>
          </a:xfrm>
        </p:spPr>
        <p:txBody>
          <a:bodyPr vert="eaVert"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B1D08C6D-384C-4677-A8CE-0D580832C4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4977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7625"/>
            <a:ext cx="39503350" cy="5486400"/>
          </a:xfrm>
        </p:spPr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193925" y="7680325"/>
            <a:ext cx="19675475" cy="21726525"/>
          </a:xfrm>
        </p:spPr>
        <p:txBody>
          <a:bodyPr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21800" y="7680325"/>
            <a:ext cx="19675475" cy="21726525"/>
          </a:xfrm>
        </p:spPr>
        <p:txBody>
          <a:bodyPr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B947A3F5-B070-47AF-A223-F33332FE8B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1965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A43242BF-F4C0-49CF-80EA-38D6C064D5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9843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0" y="21153438"/>
            <a:ext cx="37307838" cy="6537325"/>
          </a:xfrm>
        </p:spPr>
        <p:txBody>
          <a:bodyPr anchor="t"/>
          <a:lstStyle>
            <a:defPPr>
              <a:defRPr kern="1200" smtId="4294967295"/>
            </a:defPPr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0" y="13952538"/>
            <a:ext cx="37307838" cy="7200900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029423EF-61E0-492B-A58A-8462960B8B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7207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3925" y="7680325"/>
            <a:ext cx="19675475" cy="21726525"/>
          </a:xfrm>
        </p:spPr>
        <p:txBody>
          <a:bodyPr/>
          <a:lstStyle>
            <a:defPPr>
              <a:defRPr kern="1200" smtId="4294967295"/>
            </a:defPPr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21800" y="7680325"/>
            <a:ext cx="19675475" cy="21726525"/>
          </a:xfrm>
        </p:spPr>
        <p:txBody>
          <a:bodyPr/>
          <a:lstStyle>
            <a:defPPr>
              <a:defRPr kern="1200" smtId="4294967295"/>
            </a:defPPr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80F45B66-FD4B-43D3-97DD-29BBADAFE8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5441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3925" y="7369175"/>
            <a:ext cx="19392900" cy="3070225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3925" y="10439400"/>
            <a:ext cx="19392900" cy="18965862"/>
          </a:xfrm>
        </p:spPr>
        <p:txBody>
          <a:bodyPr/>
          <a:lstStyle>
            <a:defPPr>
              <a:defRPr kern="1200" smtId="4294967295"/>
            </a:defPPr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438" y="7369175"/>
            <a:ext cx="19400838" cy="3070225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438" y="10439400"/>
            <a:ext cx="19400838" cy="18965862"/>
          </a:xfrm>
        </p:spPr>
        <p:txBody>
          <a:bodyPr/>
          <a:lstStyle>
            <a:defPPr>
              <a:defRPr kern="1200" smtId="4294967295"/>
            </a:defPPr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134DC469-4A79-40F8-9FD1-29BC04AA70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36822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E77ED9D9-385C-4EF3-825C-DD7EC451E0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40492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6D843B82-F4E2-4569-B1E8-B9E053E8F4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65208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1275"/>
            <a:ext cx="14439900" cy="5576888"/>
          </a:xfrm>
        </p:spPr>
        <p:txBody>
          <a:bodyPr anchor="b"/>
          <a:lstStyle>
            <a:defPPr>
              <a:defRPr kern="1200" smtId="4294967295"/>
            </a:defPPr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875" y="1311275"/>
            <a:ext cx="24536400" cy="28093988"/>
          </a:xfrm>
        </p:spPr>
        <p:txBody>
          <a:bodyPr/>
          <a:lstStyle>
            <a:defPPr>
              <a:defRPr kern="1200" smtId="4294967295"/>
            </a:defPPr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3925" y="6888163"/>
            <a:ext cx="14439900" cy="22517100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63D2E94D-57D8-45DE-BBE8-59CBB7A5E3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6592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663" y="23042562"/>
            <a:ext cx="26335038" cy="2720975"/>
          </a:xfrm>
        </p:spPr>
        <p:txBody>
          <a:bodyPr anchor="b"/>
          <a:lstStyle>
            <a:defPPr>
              <a:defRPr kern="1200" smtId="4294967295"/>
            </a:defPPr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663" y="2941638"/>
            <a:ext cx="26335038" cy="19750088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663" y="25763538"/>
            <a:ext cx="26335038" cy="3862387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01FD068A-1390-4726-BE45-AB18C473BC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48895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93925" y="1317625"/>
            <a:ext cx="3950335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70254" tIns="235127" rIns="470254" bIns="235127" anchor="ctr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93925" y="7680325"/>
            <a:ext cx="39503350" cy="2172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70254" tIns="235127" rIns="470254" bIns="235127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193925" y="29978350"/>
            <a:ext cx="10242550" cy="228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470254" tIns="235127" rIns="470254" bIns="235127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>
              <a:defRPr sz="71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995525" y="29978350"/>
            <a:ext cx="13900150" cy="228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470254" tIns="235127" rIns="470254" bIns="235127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algn="ctr">
              <a:defRPr sz="71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1454725" y="29978350"/>
            <a:ext cx="10242550" cy="228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470254" tIns="235127" rIns="470254" bIns="235127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algn="r">
              <a:defRPr sz="7100" smtClean="0">
                <a:latin typeface="Arial" pitchFamily="34" charset="0"/>
              </a:defRPr>
            </a:lvl1pPr>
          </a:lstStyle>
          <a:p>
            <a:pPr>
              <a:defRPr/>
            </a:pPr>
            <a:fld id="{D74CA0E6-19C8-4E24-ACA2-24DF946E6C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New picture"/>
          <p:cNvPicPr/>
          <p:nvPr/>
        </p:nvPicPr>
        <p:blipFill>
          <a:blip r:embed="rId14"/>
          <a:stretch>
            <a:fillRect/>
          </a:stretch>
        </p:blipFill>
        <p:spPr>
          <a:xfrm rot="16200000">
            <a:off x="-11506200" y="16459200"/>
            <a:ext cx="14274800" cy="4368800"/>
          </a:xfrm>
          <a:prstGeom prst="rect">
            <a:avLst/>
          </a:prstGeom>
        </p:spPr>
      </p:pic>
      <p:pic>
        <p:nvPicPr>
          <p:cNvPr id="1032" name="New picture"/>
          <p:cNvPicPr/>
          <p:nvPr/>
        </p:nvPicPr>
        <p:blipFill>
          <a:blip r:embed="rId14"/>
          <a:stretch>
            <a:fillRect/>
          </a:stretch>
        </p:blipFill>
        <p:spPr>
          <a:xfrm rot="5400000">
            <a:off x="41122600" y="16459200"/>
            <a:ext cx="14274800" cy="4368800"/>
          </a:xfrm>
          <a:prstGeom prst="rect">
            <a:avLst/>
          </a:prstGeom>
        </p:spPr>
      </p:pic>
      <p:pic>
        <p:nvPicPr>
          <p:cNvPr id="1033" name="New picture"/>
          <p:cNvPicPr/>
          <p:nvPr/>
        </p:nvPicPr>
        <p:blipFill>
          <a:blip r:embed="rId15"/>
          <a:stretch>
            <a:fillRect/>
          </a:stretch>
        </p:blipFill>
        <p:spPr>
          <a:xfrm>
            <a:off x="6959600" y="33426400"/>
            <a:ext cx="29972000" cy="1549400"/>
          </a:xfrm>
          <a:prstGeom prst="rect">
            <a:avLst/>
          </a:prstGeom>
        </p:spPr>
      </p:pic>
      <p:sp>
        <p:nvSpPr>
          <p:cNvPr id="1034" name="New shape"/>
          <p:cNvSpPr/>
          <p:nvPr/>
        </p:nvSpPr>
        <p:spPr>
          <a:xfrm>
            <a:off x="6959600" y="33997900"/>
            <a:ext cx="21945600" cy="1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4880">
                <a:solidFill>
                  <a:srgbClr val="808080"/>
                </a:solidFill>
              </a:rPr>
              <a:t>Template ID: intellectualsage  Size: 48x36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txStyles>
    <p:titleStyle>
      <a:defPPr>
        <a:defRPr kern="1200" smtId="4294967295"/>
      </a:defPPr>
      <a:lvl1pPr algn="ctr" defTabSz="4703763" rtl="0" eaLnBrk="0" fontAlgn="base" hangingPunct="0">
        <a:spcBef>
          <a:spcPct val="0"/>
        </a:spcBef>
        <a:spcAft>
          <a:spcPct val="0"/>
        </a:spcAft>
        <a:defRPr sz="22700">
          <a:solidFill>
            <a:schemeClr val="tx2"/>
          </a:solidFill>
          <a:latin typeface="+mj-lt"/>
          <a:ea typeface="+mj-ea"/>
          <a:cs typeface="+mj-cs"/>
        </a:defRPr>
      </a:lvl1pPr>
      <a:lvl2pPr algn="ctr" defTabSz="4703763" rtl="0" eaLnBrk="0" fontAlgn="base" hangingPunct="0">
        <a:spcBef>
          <a:spcPct val="0"/>
        </a:spcBef>
        <a:spcAft>
          <a:spcPct val="0"/>
        </a:spcAft>
        <a:defRPr sz="22700">
          <a:solidFill>
            <a:schemeClr val="tx2"/>
          </a:solidFill>
          <a:latin typeface="Arial"/>
        </a:defRPr>
      </a:lvl2pPr>
      <a:lvl3pPr algn="ctr" defTabSz="4703763" rtl="0" eaLnBrk="0" fontAlgn="base" hangingPunct="0">
        <a:spcBef>
          <a:spcPct val="0"/>
        </a:spcBef>
        <a:spcAft>
          <a:spcPct val="0"/>
        </a:spcAft>
        <a:defRPr sz="22700">
          <a:solidFill>
            <a:schemeClr val="tx2"/>
          </a:solidFill>
          <a:latin typeface="Arial"/>
        </a:defRPr>
      </a:lvl3pPr>
      <a:lvl4pPr algn="ctr" defTabSz="4703763" rtl="0" eaLnBrk="0" fontAlgn="base" hangingPunct="0">
        <a:spcBef>
          <a:spcPct val="0"/>
        </a:spcBef>
        <a:spcAft>
          <a:spcPct val="0"/>
        </a:spcAft>
        <a:defRPr sz="22700">
          <a:solidFill>
            <a:schemeClr val="tx2"/>
          </a:solidFill>
          <a:latin typeface="Arial"/>
        </a:defRPr>
      </a:lvl4pPr>
      <a:lvl5pPr algn="ctr" defTabSz="4703763" rtl="0" eaLnBrk="0" fontAlgn="base" hangingPunct="0">
        <a:spcBef>
          <a:spcPct val="0"/>
        </a:spcBef>
        <a:spcAft>
          <a:spcPct val="0"/>
        </a:spcAft>
        <a:defRPr sz="22700">
          <a:solidFill>
            <a:schemeClr val="tx2"/>
          </a:solidFill>
          <a:latin typeface="Arial"/>
        </a:defRPr>
      </a:lvl5pPr>
      <a:lvl6pPr marL="457200" algn="ctr" defTabSz="4703763" rtl="0" fontAlgn="base">
        <a:spcBef>
          <a:spcPct val="0"/>
        </a:spcBef>
        <a:spcAft>
          <a:spcPct val="0"/>
        </a:spcAft>
        <a:defRPr sz="22700">
          <a:solidFill>
            <a:schemeClr val="tx2"/>
          </a:solidFill>
          <a:latin typeface="Arial"/>
        </a:defRPr>
      </a:lvl6pPr>
      <a:lvl7pPr marL="914400" algn="ctr" defTabSz="4703763" rtl="0" fontAlgn="base">
        <a:spcBef>
          <a:spcPct val="0"/>
        </a:spcBef>
        <a:spcAft>
          <a:spcPct val="0"/>
        </a:spcAft>
        <a:defRPr sz="22700">
          <a:solidFill>
            <a:schemeClr val="tx2"/>
          </a:solidFill>
          <a:latin typeface="Arial"/>
        </a:defRPr>
      </a:lvl7pPr>
      <a:lvl8pPr marL="1371600" algn="ctr" defTabSz="4703763" rtl="0" fontAlgn="base">
        <a:spcBef>
          <a:spcPct val="0"/>
        </a:spcBef>
        <a:spcAft>
          <a:spcPct val="0"/>
        </a:spcAft>
        <a:defRPr sz="22700">
          <a:solidFill>
            <a:schemeClr val="tx2"/>
          </a:solidFill>
          <a:latin typeface="Arial"/>
        </a:defRPr>
      </a:lvl8pPr>
      <a:lvl9pPr marL="1828800" algn="ctr" defTabSz="4703763" rtl="0" fontAlgn="base">
        <a:spcBef>
          <a:spcPct val="0"/>
        </a:spcBef>
        <a:spcAft>
          <a:spcPct val="0"/>
        </a:spcAft>
        <a:defRPr sz="22700">
          <a:solidFill>
            <a:schemeClr val="tx2"/>
          </a:solidFill>
          <a:latin typeface="Arial"/>
        </a:defRPr>
      </a:lvl9pPr>
    </p:titleStyle>
    <p:bodyStyle>
      <a:defPPr>
        <a:defRPr kern="1200" smtId="4294967295"/>
      </a:defPPr>
      <a:lvl1pPr marL="1762125" indent="-1762125" algn="l" defTabSz="4703763" rtl="0" eaLnBrk="0" fontAlgn="base" hangingPunct="0">
        <a:spcBef>
          <a:spcPct val="20000"/>
        </a:spcBef>
        <a:spcAft>
          <a:spcPct val="0"/>
        </a:spcAft>
        <a:buChar char="•"/>
        <a:defRPr sz="16500">
          <a:solidFill>
            <a:schemeClr val="tx1"/>
          </a:solidFill>
          <a:latin typeface="+mn-lt"/>
          <a:ea typeface="+mn-ea"/>
          <a:cs typeface="+mn-cs"/>
        </a:defRPr>
      </a:lvl1pPr>
      <a:lvl2pPr marL="3822700" indent="-1471613" algn="l" defTabSz="4703763" rtl="0" eaLnBrk="0" fontAlgn="base" hangingPunct="0">
        <a:spcBef>
          <a:spcPct val="20000"/>
        </a:spcBef>
        <a:spcAft>
          <a:spcPct val="0"/>
        </a:spcAft>
        <a:buChar char="–"/>
        <a:defRPr sz="14400">
          <a:solidFill>
            <a:schemeClr val="tx1"/>
          </a:solidFill>
          <a:latin typeface="+mn-lt"/>
        </a:defRPr>
      </a:lvl2pPr>
      <a:lvl3pPr marL="5878513" indent="-1174750" algn="l" defTabSz="4703763" rtl="0" eaLnBrk="0" fontAlgn="base" hangingPunct="0">
        <a:spcBef>
          <a:spcPct val="20000"/>
        </a:spcBef>
        <a:spcAft>
          <a:spcPct val="0"/>
        </a:spcAft>
        <a:buChar char="•"/>
        <a:defRPr sz="12400">
          <a:solidFill>
            <a:schemeClr val="tx1"/>
          </a:solidFill>
          <a:latin typeface="+mn-lt"/>
        </a:defRPr>
      </a:lvl3pPr>
      <a:lvl4pPr marL="8229600" indent="-1174750" algn="l" defTabSz="4703763" rtl="0" eaLnBrk="0" fontAlgn="base" hangingPunct="0">
        <a:spcBef>
          <a:spcPct val="20000"/>
        </a:spcBef>
        <a:spcAft>
          <a:spcPct val="0"/>
        </a:spcAft>
        <a:buChar char="–"/>
        <a:defRPr sz="10300">
          <a:solidFill>
            <a:schemeClr val="tx1"/>
          </a:solidFill>
          <a:latin typeface="+mn-lt"/>
        </a:defRPr>
      </a:lvl4pPr>
      <a:lvl5pPr marL="10582275" indent="-1176338" algn="l" defTabSz="4703763" rtl="0" eaLnBrk="0" fontAlgn="base" hangingPunct="0">
        <a:spcBef>
          <a:spcPct val="20000"/>
        </a:spcBef>
        <a:spcAft>
          <a:spcPct val="0"/>
        </a:spcAft>
        <a:buChar char="»"/>
        <a:defRPr sz="10300">
          <a:solidFill>
            <a:schemeClr val="tx1"/>
          </a:solidFill>
          <a:latin typeface="+mn-lt"/>
        </a:defRPr>
      </a:lvl5pPr>
      <a:lvl6pPr marL="11039475" indent="-1176338" algn="l" defTabSz="4703763" rtl="0" fontAlgn="base">
        <a:spcBef>
          <a:spcPct val="20000"/>
        </a:spcBef>
        <a:spcAft>
          <a:spcPct val="0"/>
        </a:spcAft>
        <a:buChar char="»"/>
        <a:defRPr sz="10300">
          <a:solidFill>
            <a:schemeClr val="tx1"/>
          </a:solidFill>
          <a:latin typeface="+mn-lt"/>
        </a:defRPr>
      </a:lvl6pPr>
      <a:lvl7pPr marL="11496675" indent="-1176338" algn="l" defTabSz="4703763" rtl="0" fontAlgn="base">
        <a:spcBef>
          <a:spcPct val="20000"/>
        </a:spcBef>
        <a:spcAft>
          <a:spcPct val="0"/>
        </a:spcAft>
        <a:buChar char="»"/>
        <a:defRPr sz="10300">
          <a:solidFill>
            <a:schemeClr val="tx1"/>
          </a:solidFill>
          <a:latin typeface="+mn-lt"/>
        </a:defRPr>
      </a:lvl7pPr>
      <a:lvl8pPr marL="11953875" indent="-1176338" algn="l" defTabSz="4703763" rtl="0" fontAlgn="base">
        <a:spcBef>
          <a:spcPct val="20000"/>
        </a:spcBef>
        <a:spcAft>
          <a:spcPct val="0"/>
        </a:spcAft>
        <a:buChar char="»"/>
        <a:defRPr sz="10300">
          <a:solidFill>
            <a:schemeClr val="tx1"/>
          </a:solidFill>
          <a:latin typeface="+mn-lt"/>
        </a:defRPr>
      </a:lvl8pPr>
      <a:lvl9pPr marL="12411075" indent="-1176338" algn="l" defTabSz="4703763" rtl="0" fontAlgn="base">
        <a:spcBef>
          <a:spcPct val="20000"/>
        </a:spcBef>
        <a:spcAft>
          <a:spcPct val="0"/>
        </a:spcAft>
        <a:buChar char="»"/>
        <a:defRPr sz="103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hyperlink" Target="https://nycmap360.com/nyc-boroughs-map#.XEZ1M1xKg2x" TargetMode="External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BCDCDE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Diagonal Corners Rounded 18">
            <a:extLst>
              <a:ext uri="{FF2B5EF4-FFF2-40B4-BE49-F238E27FC236}">
                <a16:creationId xmlns:a16="http://schemas.microsoft.com/office/drawing/2014/main" id="{406F193C-8566-41B6-8625-E7C934BB073C}"/>
              </a:ext>
            </a:extLst>
          </p:cNvPr>
          <p:cNvSpPr/>
          <p:nvPr/>
        </p:nvSpPr>
        <p:spPr bwMode="auto">
          <a:xfrm>
            <a:off x="685800" y="685799"/>
            <a:ext cx="42519600" cy="6266743"/>
          </a:xfrm>
          <a:prstGeom prst="round2DiagRect">
            <a:avLst/>
          </a:prstGeom>
          <a:solidFill>
            <a:srgbClr val="43808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7037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3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/>
            </a:endParaRPr>
          </a:p>
        </p:txBody>
      </p:sp>
      <p:sp>
        <p:nvSpPr>
          <p:cNvPr id="20" name="Title 11">
            <a:extLst>
              <a:ext uri="{FF2B5EF4-FFF2-40B4-BE49-F238E27FC236}">
                <a16:creationId xmlns:a16="http://schemas.microsoft.com/office/drawing/2014/main" id="{EE7A5C51-35F0-4B71-992D-43D344D16C04}"/>
              </a:ext>
            </a:extLst>
          </p:cNvPr>
          <p:cNvSpPr txBox="1"/>
          <p:nvPr/>
        </p:nvSpPr>
        <p:spPr>
          <a:xfrm>
            <a:off x="1371600" y="1466143"/>
            <a:ext cx="41148000" cy="2746935"/>
          </a:xfrm>
          <a:prstGeom prst="rect">
            <a:avLst/>
          </a:prstGeom>
        </p:spPr>
        <p:txBody>
          <a:bodyPr lIns="128016" tIns="64008" rIns="128016" bIns="64008"/>
          <a:lstStyle>
            <a:defPPr>
              <a:defRPr lang="en-US"/>
            </a:defPPr>
            <a:lvl1pPr marL="0" algn="l" defTabSz="4388077" rtl="0" eaLnBrk="1" latinLnBrk="0" hangingPunct="1">
              <a:defRPr sz="8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94039" algn="l" defTabSz="4388077" rtl="0" eaLnBrk="1" latinLnBrk="0" hangingPunct="1">
              <a:defRPr sz="8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88077" algn="l" defTabSz="4388077" rtl="0" eaLnBrk="1" latinLnBrk="0" hangingPunct="1">
              <a:defRPr sz="8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82120" algn="l" defTabSz="4388077" rtl="0" eaLnBrk="1" latinLnBrk="0" hangingPunct="1">
              <a:defRPr sz="8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6160" algn="l" defTabSz="4388077" rtl="0" eaLnBrk="1" latinLnBrk="0" hangingPunct="1">
              <a:defRPr sz="8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0199" algn="l" defTabSz="4388077" rtl="0" eaLnBrk="1" latinLnBrk="0" hangingPunct="1">
              <a:defRPr sz="8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64238" algn="l" defTabSz="4388077" rtl="0" eaLnBrk="1" latinLnBrk="0" hangingPunct="1">
              <a:defRPr sz="8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358277" algn="l" defTabSz="4388077" rtl="0" eaLnBrk="1" latinLnBrk="0" hangingPunct="1">
              <a:defRPr sz="8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552318" algn="l" defTabSz="4388077" rtl="0" eaLnBrk="1" latinLnBrk="0" hangingPunct="1">
              <a:defRPr sz="8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500" dirty="0">
                <a:solidFill>
                  <a:schemeClr val="bg1"/>
                </a:solidFill>
                <a:latin typeface="Libre Baskerville" panose="02000000000000000000" pitchFamily="2" charset="0"/>
              </a:rPr>
              <a:t>Soft K-Means Clustering: </a:t>
            </a:r>
          </a:p>
          <a:p>
            <a:pPr algn="ctr"/>
            <a:r>
              <a:rPr lang="en-US" sz="7000" dirty="0">
                <a:solidFill>
                  <a:schemeClr val="bg1"/>
                </a:solidFill>
                <a:latin typeface="Libre Baskerville" panose="02000000000000000000" pitchFamily="2" charset="0"/>
              </a:rPr>
              <a:t>Theory and Application with Uber Pickup Data from NYC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1F3AA395-C058-4F87-B3A3-A8A8BC543EF9}"/>
              </a:ext>
            </a:extLst>
          </p:cNvPr>
          <p:cNvSpPr txBox="1"/>
          <p:nvPr/>
        </p:nvSpPr>
        <p:spPr>
          <a:xfrm>
            <a:off x="1371600" y="4451806"/>
            <a:ext cx="41148000" cy="2025194"/>
          </a:xfrm>
          <a:prstGeom prst="rect">
            <a:avLst/>
          </a:prstGeom>
        </p:spPr>
        <p:txBody>
          <a:bodyPr lIns="128016" tIns="64008" rIns="128016" bIns="64008"/>
          <a:lstStyle>
            <a:defPPr>
              <a:defRPr lang="en-US"/>
            </a:defPPr>
            <a:lvl1pPr marL="0" algn="l" defTabSz="4388077" rtl="0" eaLnBrk="1" latinLnBrk="0" hangingPunct="1">
              <a:defRPr sz="8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94039" algn="l" defTabSz="4388077" rtl="0" eaLnBrk="1" latinLnBrk="0" hangingPunct="1">
              <a:defRPr sz="8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88077" algn="l" defTabSz="4388077" rtl="0" eaLnBrk="1" latinLnBrk="0" hangingPunct="1">
              <a:defRPr sz="8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82120" algn="l" defTabSz="4388077" rtl="0" eaLnBrk="1" latinLnBrk="0" hangingPunct="1">
              <a:defRPr sz="8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6160" algn="l" defTabSz="4388077" rtl="0" eaLnBrk="1" latinLnBrk="0" hangingPunct="1">
              <a:defRPr sz="8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0199" algn="l" defTabSz="4388077" rtl="0" eaLnBrk="1" latinLnBrk="0" hangingPunct="1">
              <a:defRPr sz="8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64238" algn="l" defTabSz="4388077" rtl="0" eaLnBrk="1" latinLnBrk="0" hangingPunct="1">
              <a:defRPr sz="8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358277" algn="l" defTabSz="4388077" rtl="0" eaLnBrk="1" latinLnBrk="0" hangingPunct="1">
              <a:defRPr sz="8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552318" algn="l" defTabSz="4388077" rtl="0" eaLnBrk="1" latinLnBrk="0" hangingPunct="1">
              <a:defRPr sz="8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dirty="0">
                <a:solidFill>
                  <a:schemeClr val="bg1"/>
                </a:solidFill>
                <a:latin typeface="Montserrat Light" panose="00000400000000000000" pitchFamily="50" charset="0"/>
              </a:rPr>
              <a:t>Evan Generoli</a:t>
            </a:r>
          </a:p>
          <a:p>
            <a:pPr algn="ctr"/>
            <a:r>
              <a:rPr lang="en-US" sz="5000" dirty="0">
                <a:solidFill>
                  <a:schemeClr val="bg1"/>
                </a:solidFill>
                <a:latin typeface="Montserrat Light" panose="00000400000000000000" pitchFamily="50" charset="0"/>
              </a:rPr>
              <a:t>MATH 6388 - Statistical and Machine Learning, Dr. Hendricks, University of Colorado Denver</a:t>
            </a:r>
          </a:p>
        </p:txBody>
      </p:sp>
      <p:sp>
        <p:nvSpPr>
          <p:cNvPr id="22" name="TextBox 19">
            <a:extLst>
              <a:ext uri="{FF2B5EF4-FFF2-40B4-BE49-F238E27FC236}">
                <a16:creationId xmlns:a16="http://schemas.microsoft.com/office/drawing/2014/main" id="{33A929B9-4AE7-4535-8E25-5C0801DF27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8874301"/>
            <a:ext cx="10058400" cy="911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ontserrat Light" panose="00000400000000000000" pitchFamily="50" charset="0"/>
                <a:cs typeface="Arial" pitchFamily="34" charset="0"/>
              </a:rPr>
              <a:t>Unsupervised learning techniques like clustering have become more popular in recent years</a:t>
            </a:r>
          </a:p>
          <a:p>
            <a:pPr>
              <a:lnSpc>
                <a:spcPct val="110000"/>
              </a:lnSpc>
            </a:pPr>
            <a:endParaRPr lang="en-US" sz="2800" dirty="0">
              <a:latin typeface="Montserrat Light" panose="00000400000000000000" pitchFamily="50" charset="0"/>
              <a:cs typeface="Arial" pitchFamily="34" charset="0"/>
            </a:endParaRP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ontserrat Light" panose="00000400000000000000" pitchFamily="50" charset="0"/>
                <a:cs typeface="Arial" pitchFamily="34" charset="0"/>
              </a:rPr>
              <a:t>Standard clustering approaches like k-means impose that observations belong to only one cluster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Montserrat Light" panose="00000400000000000000" pitchFamily="50" charset="0"/>
              <a:cs typeface="Arial" pitchFamily="34" charset="0"/>
            </a:endParaRPr>
          </a:p>
          <a:p>
            <a:pPr marL="914400" lvl="1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 Light" panose="00000400000000000000" pitchFamily="50" charset="0"/>
                <a:cs typeface="Arial" pitchFamily="34" charset="0"/>
              </a:rPr>
              <a:t>May not be optimal for many applications because cluster boundaries are often unclear</a:t>
            </a:r>
          </a:p>
          <a:p>
            <a:pPr marL="914400" lvl="1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dirty="0">
              <a:latin typeface="Montserrat Light" panose="00000400000000000000" pitchFamily="50" charset="0"/>
              <a:cs typeface="Arial" pitchFamily="34" charset="0"/>
            </a:endParaRP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ontserrat Light" panose="00000400000000000000" pitchFamily="50" charset="0"/>
                <a:cs typeface="Arial" pitchFamily="34" charset="0"/>
              </a:rPr>
              <a:t>Soft k-means relaxes this assumption, assigns each observation a </a:t>
            </a:r>
            <a:r>
              <a:rPr lang="en-US" i="1" dirty="0">
                <a:latin typeface="Montserrat Light" panose="00000400000000000000" pitchFamily="50" charset="0"/>
                <a:cs typeface="Arial" pitchFamily="34" charset="0"/>
              </a:rPr>
              <a:t>degree</a:t>
            </a:r>
            <a:r>
              <a:rPr lang="en-US" dirty="0">
                <a:latin typeface="Montserrat Light" panose="00000400000000000000" pitchFamily="50" charset="0"/>
                <a:cs typeface="Arial" pitchFamily="34" charset="0"/>
              </a:rPr>
              <a:t> of membership to each cluster</a:t>
            </a:r>
          </a:p>
          <a:p>
            <a:pPr marL="914400" lvl="1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Montserrat Light" panose="00000400000000000000" pitchFamily="50" charset="0"/>
              <a:cs typeface="Arial" pitchFamily="34" charset="0"/>
            </a:endParaRPr>
          </a:p>
          <a:p>
            <a:pPr marL="914400" lvl="1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 Light" panose="00000400000000000000" pitchFamily="50" charset="0"/>
                <a:cs typeface="Arial" pitchFamily="34" charset="0"/>
              </a:rPr>
              <a:t>Cluster membership degrees are calculated so as to be interpretable as probability of membership in a cluster</a:t>
            </a:r>
          </a:p>
          <a:p>
            <a:pPr marL="914400" lvl="1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Montserrat Light" panose="00000400000000000000" pitchFamily="50" charset="0"/>
              <a:cs typeface="Arial" pitchFamily="34" charset="0"/>
            </a:endParaRPr>
          </a:p>
          <a:p>
            <a:pPr marL="914400" lvl="1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 Light" panose="00000400000000000000" pitchFamily="50" charset="0"/>
                <a:cs typeface="Arial" pitchFamily="34" charset="0"/>
              </a:rPr>
              <a:t>Better deals with bordering points for which cluster membership is unclear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0700EFA-F39A-4B67-A41D-B592D1296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7825844"/>
            <a:ext cx="10058400" cy="8733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  <a:miter lim="800000"/>
          </a:ln>
        </p:spPr>
        <p:txBody>
          <a:bodyPr wrap="none" lIns="274320" tIns="73152" rIns="274320" bIns="68563" anchor="ctr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9pPr>
          </a:lstStyle>
          <a:p>
            <a:pPr defTabSz="4702588">
              <a:defRPr/>
            </a:pPr>
            <a:r>
              <a:rPr lang="en-US" sz="36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Introduction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D4AEC4-FDA9-4DCC-AB41-6178867ED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06200" y="7825844"/>
            <a:ext cx="10058400" cy="8733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  <a:miter lim="800000"/>
          </a:ln>
        </p:spPr>
        <p:txBody>
          <a:bodyPr wrap="none" lIns="274320" tIns="73152" rIns="274320" bIns="68563" anchor="ctr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9pPr>
          </a:lstStyle>
          <a:p>
            <a:pPr defTabSz="4702588">
              <a:defRPr/>
            </a:pPr>
            <a:r>
              <a:rPr lang="en-US" sz="36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Theory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19">
                <a:extLst>
                  <a:ext uri="{FF2B5EF4-FFF2-40B4-BE49-F238E27FC236}">
                    <a16:creationId xmlns:a16="http://schemas.microsoft.com/office/drawing/2014/main" id="{C6D1DA5E-B2DC-498D-8EF9-B74BF940604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326600" y="8874301"/>
                <a:ext cx="10058400" cy="127087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8" tIns="45709" rIns="91418" bIns="45709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30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0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0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0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0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30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30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30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30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en-US" b="1" u="sng" dirty="0">
                    <a:latin typeface="Montserrat Light" panose="00000400000000000000" pitchFamily="50" charset="0"/>
                    <a:cs typeface="Arial" pitchFamily="34" charset="0"/>
                  </a:rPr>
                  <a:t>How to assign cluster membership probabilities?</a:t>
                </a:r>
              </a:p>
              <a:p>
                <a:pPr marL="457200" indent="-4572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Montserrat Light" panose="00000400000000000000" pitchFamily="50" charset="0"/>
                    <a:cs typeface="Arial" pitchFamily="34" charset="0"/>
                  </a:rPr>
                  <a:t>Need to transform distances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∥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Montserrat Light" panose="00000400000000000000" pitchFamily="50" charset="0"/>
                    <a:cs typeface="Arial" pitchFamily="34" charset="0"/>
                  </a:rPr>
                  <a:t> into probabilities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>
                  <a:latin typeface="Montserrat Light" panose="00000400000000000000" pitchFamily="50" charset="0"/>
                  <a:cs typeface="Arial" pitchFamily="34" charset="0"/>
                </a:endParaRPr>
              </a:p>
              <a:p>
                <a:pPr marL="457200" indent="-4572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Montserrat Light" panose="00000400000000000000" pitchFamily="50" charset="0"/>
                    <a:cs typeface="Arial" pitchFamily="34" charset="0"/>
                  </a:rPr>
                  <a:t>Common choices</a:t>
                </a:r>
              </a:p>
              <a:p>
                <a:pPr marL="914400" lvl="1" indent="-4572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 err="1">
                    <a:latin typeface="Montserrat Light" panose="00000400000000000000" pitchFamily="50" charset="0"/>
                    <a:cs typeface="Arial" pitchFamily="34" charset="0"/>
                  </a:rPr>
                  <a:t>Softmax</a:t>
                </a:r>
                <a:r>
                  <a:rPr lang="en-US" sz="2800" dirty="0">
                    <a:latin typeface="Montserrat Light" panose="00000400000000000000" pitchFamily="50" charset="0"/>
                    <a:cs typeface="Arial" pitchFamily="34" charset="0"/>
                  </a:rPr>
                  <a:t> function</a:t>
                </a:r>
              </a:p>
              <a:p>
                <a:pPr lvl="1" algn="ctr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∥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∥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1" i="1"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∥</m:t>
                                      </m:r>
                                    </m:e>
                                    <m:sup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sz="3600" i="1">
                          <a:latin typeface="Cambria Math" panose="02040503050406030204" pitchFamily="18" charset="0"/>
                        </a:rPr>
                        <m:t>   ∀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3600" dirty="0"/>
              </a:p>
              <a:p>
                <a:pPr lvl="1">
                  <a:lnSpc>
                    <a:spcPct val="110000"/>
                  </a:lnSpc>
                </a:pPr>
                <a:r>
                  <a:rPr lang="en-US" sz="2800" dirty="0">
                    <a:latin typeface="Montserrat Light" panose="00000400000000000000" pitchFamily="50" charset="0"/>
                    <a:cs typeface="Arial" pitchFamily="34" charset="0"/>
                  </a:rPr>
                  <a:t>	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𝛽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&gt;0</m:t>
                    </m:r>
                  </m:oMath>
                </a14:m>
                <a:r>
                  <a:rPr lang="en-US" sz="2800" dirty="0">
                    <a:latin typeface="Montserrat Light" panose="00000400000000000000" pitchFamily="50" charset="0"/>
                    <a:cs typeface="Arial" pitchFamily="34" charset="0"/>
                  </a:rPr>
                  <a:t> is the stiffness parameter</a:t>
                </a:r>
              </a:p>
              <a:p>
                <a:pPr marL="914400" lvl="1" indent="-4572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Montserrat Light" panose="00000400000000000000" pitchFamily="50" charset="0"/>
                    <a:cs typeface="Arial" pitchFamily="34" charset="0"/>
                  </a:rPr>
                  <a:t>“Fuzzy C-Means” (FCM) variant of soft k-means</a:t>
                </a:r>
              </a:p>
              <a:p>
                <a:pPr lvl="1" algn="ctr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b="1" i="1">
                                                  <a:latin typeface="Cambria Math" panose="02040503050406030204" pitchFamily="18" charset="0"/>
                                                </a:rPr>
                                                <m:t>𝝁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num>
                                        <m:den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b="1" i="1">
                                                  <a:latin typeface="Cambria Math" panose="02040503050406030204" pitchFamily="18" charset="0"/>
                                                </a:rPr>
                                                <m:t>𝝁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∥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3200" dirty="0"/>
              </a:p>
              <a:p>
                <a:pPr lvl="1">
                  <a:lnSpc>
                    <a:spcPct val="110000"/>
                  </a:lnSpc>
                </a:pPr>
                <a:r>
                  <a:rPr lang="en-US" dirty="0">
                    <a:latin typeface="Montserrat Light" panose="00000400000000000000" pitchFamily="50" charset="0"/>
                    <a:cs typeface="Arial" pitchFamily="34" charset="0"/>
                  </a:rPr>
                  <a:t>	</a:t>
                </a:r>
                <a:r>
                  <a:rPr lang="en-US" sz="2800" dirty="0">
                    <a:latin typeface="Montserrat Light" panose="00000400000000000000" pitchFamily="50" charset="0"/>
                    <a:cs typeface="Arial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≥1</m:t>
                    </m:r>
                  </m:oMath>
                </a14:m>
                <a:r>
                  <a:rPr lang="en-US" sz="2800" dirty="0">
                    <a:latin typeface="Montserrat Light" panose="00000400000000000000" pitchFamily="50" charset="0"/>
                    <a:cs typeface="Arial" pitchFamily="34" charset="0"/>
                  </a:rPr>
                  <a:t> is the fuzzifier</a:t>
                </a:r>
                <a:endParaRPr lang="en-US" dirty="0">
                  <a:latin typeface="Montserrat Light" panose="00000400000000000000" pitchFamily="50" charset="0"/>
                  <a:cs typeface="Arial" pitchFamily="34" charset="0"/>
                </a:endParaRPr>
              </a:p>
              <a:p>
                <a:pPr marL="457200" indent="-4572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latin typeface="Montserrat Light" panose="00000400000000000000" pitchFamily="50" charset="0"/>
                  <a:cs typeface="Arial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b="1" u="sng" dirty="0">
                    <a:latin typeface="Montserrat Light" panose="00000400000000000000" pitchFamily="50" charset="0"/>
                    <a:cs typeface="Arial" pitchFamily="34" charset="0"/>
                  </a:rPr>
                  <a:t>Other notes</a:t>
                </a:r>
              </a:p>
              <a:p>
                <a:pPr marL="457200" indent="-4572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Montserrat Light" panose="00000400000000000000" pitchFamily="50" charset="0"/>
                    <a:cs typeface="Arial" pitchFamily="34" charset="0"/>
                  </a:rPr>
                  <a:t>Requires quantitative data</a:t>
                </a:r>
              </a:p>
              <a:p>
                <a:pPr marL="914400" lvl="1" indent="-4572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Montserrat Light" panose="00000400000000000000" pitchFamily="50" charset="0"/>
                    <a:cs typeface="Arial" pitchFamily="34" charset="0"/>
                  </a:rPr>
                  <a:t>No missing data</a:t>
                </a:r>
              </a:p>
              <a:p>
                <a:pPr marL="914400" lvl="1" indent="-4572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Montserrat Light" panose="00000400000000000000" pitchFamily="50" charset="0"/>
                    <a:cs typeface="Arial" pitchFamily="34" charset="0"/>
                  </a:rPr>
                  <a:t>Categorical data can be dummy coded</a:t>
                </a:r>
              </a:p>
              <a:p>
                <a:pPr marL="914400" lvl="1" indent="-4572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Montserrat Light" panose="00000400000000000000" pitchFamily="50" charset="0"/>
                    <a:cs typeface="Arial" pitchFamily="34" charset="0"/>
                  </a:rPr>
                  <a:t>Ordinal data must be transformed into quantitative</a:t>
                </a:r>
              </a:p>
              <a:p>
                <a:pPr marL="457200" indent="-4572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Montserrat Light" panose="00000400000000000000" pitchFamily="50" charset="0"/>
                    <a:cs typeface="Arial" pitchFamily="34" charset="0"/>
                  </a:rPr>
                  <a:t>Standardizing data will likely change clusters </a:t>
                </a:r>
              </a:p>
              <a:p>
                <a:pPr marL="914400" lvl="1" indent="-4572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Montserrat Light" panose="00000400000000000000" pitchFamily="50" charset="0"/>
                    <a:cs typeface="Arial" pitchFamily="34" charset="0"/>
                  </a:rPr>
                  <a:t>Best choice depends on context</a:t>
                </a:r>
              </a:p>
              <a:p>
                <a:pPr marL="457200" indent="-4572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Montserrat Light" panose="00000400000000000000" pitchFamily="50" charset="0"/>
                    <a:cs typeface="Arial" pitchFamily="34" charset="0"/>
                  </a:rPr>
                  <a:t>Choice of probability mapping function imposes distributional assumption</a:t>
                </a:r>
              </a:p>
            </p:txBody>
          </p:sp>
        </mc:Choice>
        <mc:Fallback>
          <p:sp>
            <p:nvSpPr>
              <p:cNvPr id="26" name="TextBox 19">
                <a:extLst>
                  <a:ext uri="{FF2B5EF4-FFF2-40B4-BE49-F238E27FC236}">
                    <a16:creationId xmlns:a16="http://schemas.microsoft.com/office/drawing/2014/main" id="{C6D1DA5E-B2DC-498D-8EF9-B74BF9406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326600" y="8874301"/>
                <a:ext cx="10058400" cy="12708778"/>
              </a:xfrm>
              <a:prstGeom prst="rect">
                <a:avLst/>
              </a:prstGeom>
              <a:blipFill>
                <a:blip r:embed="rId2"/>
                <a:stretch>
                  <a:fillRect l="-1455" t="-671" r="-848" b="-4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F1B18890-DE76-4473-9E1E-3198CB4321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26600" y="7825844"/>
            <a:ext cx="10058400" cy="8733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  <a:miter lim="800000"/>
          </a:ln>
        </p:spPr>
        <p:txBody>
          <a:bodyPr wrap="none" lIns="274320" tIns="73152" rIns="274320" bIns="68563" anchor="ctr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9pPr>
          </a:lstStyle>
          <a:p>
            <a:pPr defTabSz="4702588">
              <a:defRPr/>
            </a:pPr>
            <a:r>
              <a:rPr lang="en-US" sz="36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Theory (continued)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009B54-5040-4B8B-91C3-ED7FF3B1B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47000" y="7825844"/>
            <a:ext cx="10058400" cy="8733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  <a:miter lim="800000"/>
          </a:ln>
        </p:spPr>
        <p:txBody>
          <a:bodyPr wrap="none" lIns="274320" tIns="73152" rIns="274320" bIns="68563" anchor="ctr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9pPr>
          </a:lstStyle>
          <a:p>
            <a:pPr defTabSz="4702588">
              <a:defRPr/>
            </a:pPr>
            <a:r>
              <a:rPr lang="en-US" sz="36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19">
                <a:extLst>
                  <a:ext uri="{FF2B5EF4-FFF2-40B4-BE49-F238E27FC236}">
                    <a16:creationId xmlns:a16="http://schemas.microsoft.com/office/drawing/2014/main" id="{D73BEFC1-7549-40B5-A4BD-36562574DF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06200" y="8874301"/>
                <a:ext cx="10058400" cy="23724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18" tIns="45709" rIns="91418" bIns="45709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30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0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0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0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0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30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30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30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3000" kern="1200">
                    <a:solidFill>
                      <a:schemeClr val="tx1"/>
                    </a:solidFill>
                    <a:latin typeface="Arial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en-US" b="1" u="sng" dirty="0">
                    <a:latin typeface="Montserrat Light" panose="00000400000000000000" pitchFamily="50" charset="0"/>
                    <a:cs typeface="Arial" pitchFamily="34" charset="0"/>
                  </a:rPr>
                  <a:t>Standard K-means Clustering Review</a:t>
                </a:r>
              </a:p>
              <a:p>
                <a:pPr marL="457200" indent="-4572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Montserrat Light" panose="00000400000000000000" pitchFamily="50" charset="0"/>
                    <a:cs typeface="Arial" pitchFamily="34" charset="0"/>
                  </a:rPr>
                  <a:t>Partitions data into groups of similar datapoints</a:t>
                </a:r>
              </a:p>
              <a:p>
                <a:pPr marL="914400" lvl="1" indent="-4572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Montserrat Light" panose="00000400000000000000" pitchFamily="50" charset="0"/>
                    <a:cs typeface="Arial" pitchFamily="34" charset="0"/>
                  </a:rPr>
                  <a:t>Uses squared Euclidean distance</a:t>
                </a:r>
              </a:p>
              <a:p>
                <a:pPr marL="914400" lvl="1" indent="-4572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Montserrat Light" panose="00000400000000000000" pitchFamily="50" charset="0"/>
                    <a:cs typeface="Arial" pitchFamily="34" charset="0"/>
                  </a:rPr>
                  <a:t>Chooses cluster centroids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800" dirty="0">
                    <a:latin typeface="Montserrat Light" panose="00000400000000000000" pitchFamily="50" charset="0"/>
                    <a:cs typeface="Arial" pitchFamily="34" charset="0"/>
                  </a:rPr>
                  <a:t> to minimize within cluster scatter</a:t>
                </a:r>
                <a:endParaRPr lang="en-US" dirty="0">
                  <a:latin typeface="Montserrat Light" panose="00000400000000000000" pitchFamily="50" charset="0"/>
                  <a:cs typeface="Arial" pitchFamily="34" charset="0"/>
                </a:endParaRPr>
              </a:p>
              <a:p>
                <a:pPr algn="ctr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are cluster membership indicators</a:t>
                </a:r>
              </a:p>
              <a:p>
                <a:pPr algn="ctr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1,   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0,   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indent="-4572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Montserrat Light" panose="00000400000000000000" pitchFamily="50" charset="0"/>
                    <a:cs typeface="Arial" pitchFamily="34" charset="0"/>
                  </a:rPr>
                  <a:t>Finding global optimum generally not computationally feasible</a:t>
                </a:r>
              </a:p>
              <a:p>
                <a:pPr marL="457200" indent="-4572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>
                    <a:latin typeface="Montserrat Light" panose="00000400000000000000" pitchFamily="50" charset="0"/>
                    <a:cs typeface="Arial" pitchFamily="34" charset="0"/>
                  </a:rPr>
                  <a:t>K-means algorithm</a:t>
                </a:r>
                <a:r>
                  <a:rPr lang="en-US" dirty="0">
                    <a:latin typeface="Montserrat Light" panose="00000400000000000000" pitchFamily="50" charset="0"/>
                    <a:cs typeface="Arial" pitchFamily="34" charset="0"/>
                  </a:rPr>
                  <a:t> uses greedy, iterative descent to find local minimum</a:t>
                </a:r>
              </a:p>
              <a:p>
                <a:pPr marL="914400" lvl="1" indent="-4572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Montserrat Light" panose="00000400000000000000" pitchFamily="50" charset="0"/>
                    <a:cs typeface="Arial" pitchFamily="34" charset="0"/>
                  </a:rPr>
                  <a:t>Randomly choose initial centroids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800" dirty="0">
                    <a:latin typeface="Montserrat Light" panose="00000400000000000000" pitchFamily="50" charset="0"/>
                    <a:cs typeface="Arial" pitchFamily="34" charset="0"/>
                  </a:rPr>
                  <a:t> </a:t>
                </a:r>
              </a:p>
              <a:p>
                <a:pPr marL="914400" lvl="1" indent="-4572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Montserrat Light" panose="00000400000000000000" pitchFamily="50" charset="0"/>
                    <a:cs typeface="Arial" pitchFamily="34" charset="0"/>
                  </a:rPr>
                  <a:t>Iterate until clusters stabilize:</a:t>
                </a:r>
              </a:p>
              <a:p>
                <a:pPr marL="1371600" lvl="2" indent="-4572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Montserrat Light" panose="00000400000000000000" pitchFamily="50" charset="0"/>
                    <a:cs typeface="Arial" pitchFamily="34" charset="0"/>
                  </a:rPr>
                  <a:t>Assign datapoints to nearest centroid’s cluster</a:t>
                </a:r>
              </a:p>
              <a:p>
                <a:pPr lvl="2" algn="ctr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1,  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∥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≤ ∥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∀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pPr marL="1371600" lvl="2" indent="-4572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Montserrat Light" panose="00000400000000000000" pitchFamily="50" charset="0"/>
                    <a:cs typeface="Arial" pitchFamily="34" charset="0"/>
                  </a:rPr>
                  <a:t>Update cluster centroids</a:t>
                </a:r>
              </a:p>
              <a:p>
                <a:pPr lvl="3" algn="ctr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undOv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pPr lvl="3" algn="ctr">
                  <a:lnSpc>
                    <a:spcPct val="110000"/>
                  </a:lnSpc>
                </a:pPr>
                <a:endParaRPr lang="en-US" dirty="0"/>
              </a:p>
              <a:p>
                <a:pPr>
                  <a:lnSpc>
                    <a:spcPct val="110000"/>
                  </a:lnSpc>
                </a:pPr>
                <a:r>
                  <a:rPr lang="en-US" b="1" u="sng" dirty="0">
                    <a:latin typeface="Montserrat Light" panose="00000400000000000000" pitchFamily="50" charset="0"/>
                    <a:cs typeface="Arial" pitchFamily="34" charset="0"/>
                  </a:rPr>
                  <a:t>Soft K-means Clustering</a:t>
                </a:r>
                <a:endParaRPr lang="en-US" dirty="0">
                  <a:latin typeface="Montserrat Light" panose="00000400000000000000" pitchFamily="50" charset="0"/>
                  <a:cs typeface="Arial" pitchFamily="34" charset="0"/>
                </a:endParaRPr>
              </a:p>
              <a:p>
                <a:pPr marL="457200" indent="-4572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Montserrat Light" panose="00000400000000000000" pitchFamily="50" charset="0"/>
                    <a:cs typeface="Arial" pitchFamily="34" charset="0"/>
                  </a:rPr>
                  <a:t>Cluster assignments no longer “hard”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</a:t>
                </a:r>
                <a:r>
                  <a:rPr lang="en-US" sz="2800" dirty="0">
                    <a:latin typeface="Montserrat Light" panose="00000400000000000000" pitchFamily="50" charset="0"/>
                    <a:cs typeface="Arial" pitchFamily="34" charset="0"/>
                  </a:rPr>
                  <a:t>Cluster membership “indicators” no longer binary</a:t>
                </a:r>
              </a:p>
              <a:p>
                <a:pPr marL="914400" lvl="1" indent="-4572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Montserrat Light" panose="00000400000000000000" pitchFamily="50" charset="0"/>
                    <a:cs typeface="Arial" pitchFamily="34" charset="0"/>
                  </a:rPr>
                  <a:t>Datapoints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latin typeface="Montserrat Light" panose="00000400000000000000" pitchFamily="50" charset="0"/>
                    <a:cs typeface="Arial" pitchFamily="34" charset="0"/>
                  </a:rPr>
                  <a:t> are assigned cluster membership probabilities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>
                  <a:latin typeface="Montserrat Light" panose="00000400000000000000" pitchFamily="50" charset="0"/>
                  <a:cs typeface="Arial" pitchFamily="34" charset="0"/>
                </a:endParaRPr>
              </a:p>
              <a:p>
                <a:pPr marL="457200" indent="-4572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Montserrat Light" panose="00000400000000000000" pitchFamily="50" charset="0"/>
                    <a:cs typeface="Arial" pitchFamily="34" charset="0"/>
                  </a:rPr>
                  <a:t>Seeks to choose cluster centroids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latin typeface="Montserrat Light" panose="00000400000000000000" pitchFamily="50" charset="0"/>
                    <a:cs typeface="Arial" pitchFamily="34" charset="0"/>
                  </a:rPr>
                  <a:t> to minimize loss function</a:t>
                </a:r>
              </a:p>
              <a:p>
                <a:pPr algn="ctr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457200" indent="-4572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Montserrat Light" panose="00000400000000000000" pitchFamily="50" charset="0"/>
                    <a:cs typeface="Arial" pitchFamily="34" charset="0"/>
                  </a:rPr>
                  <a:t>Finding global optimum generally not feasible</a:t>
                </a:r>
              </a:p>
              <a:p>
                <a:pPr marL="457200" indent="-4572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>
                    <a:latin typeface="Montserrat Light" panose="00000400000000000000" pitchFamily="50" charset="0"/>
                    <a:cs typeface="Arial" pitchFamily="34" charset="0"/>
                  </a:rPr>
                  <a:t>Soft K-means algorithm</a:t>
                </a:r>
                <a:r>
                  <a:rPr lang="en-US" dirty="0">
                    <a:latin typeface="Montserrat Light" panose="00000400000000000000" pitchFamily="50" charset="0"/>
                    <a:cs typeface="Arial" pitchFamily="34" charset="0"/>
                  </a:rPr>
                  <a:t> (iterative descent)</a:t>
                </a:r>
              </a:p>
              <a:p>
                <a:pPr marL="914400" lvl="1" indent="-4572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Montserrat Light" panose="00000400000000000000" pitchFamily="50" charset="0"/>
                    <a:cs typeface="Arial" pitchFamily="34" charset="0"/>
                  </a:rPr>
                  <a:t>Randomly choose initial centroids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800" dirty="0">
                    <a:latin typeface="Montserrat Light" panose="00000400000000000000" pitchFamily="50" charset="0"/>
                    <a:cs typeface="Arial" pitchFamily="34" charset="0"/>
                  </a:rPr>
                  <a:t> </a:t>
                </a:r>
              </a:p>
              <a:p>
                <a:pPr marL="914400" lvl="1" indent="-4572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Montserrat Light" panose="00000400000000000000" pitchFamily="50" charset="0"/>
                    <a:cs typeface="Arial" pitchFamily="34" charset="0"/>
                  </a:rPr>
                  <a:t>Iterate until clusters stabilize:</a:t>
                </a:r>
              </a:p>
              <a:p>
                <a:pPr marL="1371600" lvl="2" indent="-4572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Montserrat Light" panose="00000400000000000000" pitchFamily="50" charset="0"/>
                    <a:cs typeface="Arial" pitchFamily="34" charset="0"/>
                  </a:rPr>
                  <a:t>Compute cluster membership probabilities</a:t>
                </a:r>
              </a:p>
              <a:p>
                <a:pPr lvl="2" algn="ctr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dirty="0">
                    <a:latin typeface="Montserrat Light" panose="00000400000000000000" pitchFamily="50" charset="0"/>
                    <a:cs typeface="Arial" pitchFamily="34" charset="0"/>
                  </a:rPr>
                  <a:t>  &amp;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en-US" dirty="0"/>
              </a:p>
              <a:p>
                <a:pPr marL="1371600" lvl="2" indent="-4572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Montserrat Light" panose="00000400000000000000" pitchFamily="50" charset="0"/>
                    <a:cs typeface="Arial" pitchFamily="34" charset="0"/>
                  </a:rPr>
                  <a:t>Update cluster centroids as weighted mean of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600" dirty="0">
                  <a:latin typeface="Montserrat Light" panose="00000400000000000000" pitchFamily="50" charset="0"/>
                  <a:cs typeface="Arial" pitchFamily="34" charset="0"/>
                </a:endParaRPr>
              </a:p>
              <a:p>
                <a:pPr lvl="2" algn="ctr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lvl="2">
                  <a:lnSpc>
                    <a:spcPct val="110000"/>
                  </a:lnSpc>
                </a:pPr>
                <a:r>
                  <a:rPr lang="en-US" sz="2600" dirty="0">
                    <a:latin typeface="Montserrat Light" panose="00000400000000000000" pitchFamily="50" charset="0"/>
                    <a:cs typeface="Arial" pitchFamily="34" charset="0"/>
                  </a:rPr>
                  <a:t>where weights are membership probabilities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600" dirty="0">
                    <a:latin typeface="Montserrat Light" panose="00000400000000000000" pitchFamily="50" charset="0"/>
                    <a:cs typeface="Arial" pitchFamily="34" charset="0"/>
                  </a:rPr>
                  <a:t> &amp; cluster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𝑗</m:t>
                    </m:r>
                  </m:oMath>
                </a14:m>
                <a:endParaRPr lang="en-US" sz="2600" dirty="0">
                  <a:latin typeface="Montserrat Light" panose="00000400000000000000" pitchFamily="50" charset="0"/>
                  <a:cs typeface="Arial" pitchFamily="34" charset="0"/>
                </a:endParaRPr>
              </a:p>
              <a:p>
                <a:pPr marL="457200" indent="-4572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latin typeface="Montserrat Light" panose="00000400000000000000" pitchFamily="50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30" name="TextBox 19">
                <a:extLst>
                  <a:ext uri="{FF2B5EF4-FFF2-40B4-BE49-F238E27FC236}">
                    <a16:creationId xmlns:a16="http://schemas.microsoft.com/office/drawing/2014/main" id="{D73BEFC1-7549-40B5-A4BD-36562574D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506200" y="8874301"/>
                <a:ext cx="10058400" cy="23724614"/>
              </a:xfrm>
              <a:prstGeom prst="rect">
                <a:avLst/>
              </a:prstGeom>
              <a:blipFill>
                <a:blip r:embed="rId3"/>
                <a:stretch>
                  <a:fillRect l="-1455" t="-360" r="-175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19">
            <a:extLst>
              <a:ext uri="{FF2B5EF4-FFF2-40B4-BE49-F238E27FC236}">
                <a16:creationId xmlns:a16="http://schemas.microsoft.com/office/drawing/2014/main" id="{D8586159-F4C4-4390-B155-F7761D6690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7566057"/>
            <a:ext cx="10058400" cy="3235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3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Bauckhage</a:t>
            </a: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</a:rPr>
              <a:t>, Christian. (2015). </a:t>
            </a:r>
            <a:r>
              <a:rPr lang="en-US" sz="3200" i="1" dirty="0">
                <a:latin typeface="Times New Roman" panose="02020603050405020304" pitchFamily="18" charset="0"/>
                <a:ea typeface="Calibri" panose="020F0502020204030204" pitchFamily="34" charset="0"/>
              </a:rPr>
              <a:t>Lecture Notes on Data Science: Soft k-Means Clustering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3200" dirty="0">
                <a:latin typeface="Times New Roman" panose="02020603050405020304" pitchFamily="18" charset="0"/>
              </a:rPr>
              <a:t>NYCMap360. </a:t>
            </a:r>
            <a:r>
              <a:rPr lang="en-US" i="1" dirty="0"/>
              <a:t>New York City Boroughs &amp; Neighborhoods Map</a:t>
            </a:r>
            <a:r>
              <a:rPr lang="en-US" dirty="0"/>
              <a:t>. </a:t>
            </a:r>
            <a:r>
              <a:rPr lang="en-US" dirty="0">
                <a:hlinkClick r:id="rId4"/>
              </a:rPr>
              <a:t>https://nycmap360.com/nyc-boroughs-map#.XEZ1M1xKg2x</a:t>
            </a: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endParaRPr lang="en-US" sz="3200" dirty="0">
              <a:latin typeface="Times New Roman" panose="02020603050405020304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F59AB0E-37A8-4432-8FCF-494C059337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6517600"/>
            <a:ext cx="10058400" cy="8733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  <a:miter lim="800000"/>
          </a:ln>
        </p:spPr>
        <p:txBody>
          <a:bodyPr wrap="none" lIns="274320" tIns="73152" rIns="274320" bIns="68563" anchor="ctr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9pPr>
          </a:lstStyle>
          <a:p>
            <a:pPr defTabSz="4702588">
              <a:defRPr/>
            </a:pPr>
            <a:r>
              <a:rPr lang="en-US" sz="36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References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9C2F9F-6EFF-4756-A150-6727120B2236}"/>
              </a:ext>
            </a:extLst>
          </p:cNvPr>
          <p:cNvGrpSpPr/>
          <p:nvPr/>
        </p:nvGrpSpPr>
        <p:grpSpPr>
          <a:xfrm>
            <a:off x="750027" y="18516600"/>
            <a:ext cx="9994173" cy="7121339"/>
            <a:chOff x="750027" y="12420600"/>
            <a:chExt cx="9994173" cy="7121339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9F4E939-0022-4624-B00E-149592A4AC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357" t="4276" b="11793"/>
            <a:stretch/>
          </p:blipFill>
          <p:spPr>
            <a:xfrm>
              <a:off x="750027" y="12420600"/>
              <a:ext cx="9994173" cy="5551679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E510AA-AF74-45AC-AF20-573BC556CDAF}"/>
                </a:ext>
              </a:extLst>
            </p:cNvPr>
            <p:cNvSpPr txBox="1"/>
            <p:nvPr/>
          </p:nvSpPr>
          <p:spPr>
            <a:xfrm>
              <a:off x="750027" y="17972279"/>
              <a:ext cx="999417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Montserrat Light" panose="020B0604020202020204" charset="0"/>
                </a:rPr>
                <a:t>Figure 1, Motivating Example</a:t>
              </a:r>
              <a:r>
                <a:rPr lang="en-US" sz="2400" dirty="0">
                  <a:latin typeface="Montserrat Light" panose="020B0604020202020204" charset="0"/>
                </a:rPr>
                <a:t>: </a:t>
              </a:r>
            </a:p>
            <a:p>
              <a:r>
                <a:rPr lang="en-US" sz="2400" dirty="0">
                  <a:latin typeface="Montserrat Light" panose="020B0604020202020204" charset="0"/>
                </a:rPr>
                <a:t>A general two dimensional example of when boundaries between clusters are unclear.</a:t>
              </a:r>
            </a:p>
            <a:p>
              <a:r>
                <a:rPr lang="en-US" sz="2400" i="1" dirty="0">
                  <a:latin typeface="Montserrat Light" panose="020B0604020202020204" charset="0"/>
                </a:rPr>
                <a:t>Figure taken from </a:t>
              </a:r>
              <a:r>
                <a:rPr lang="en-US" sz="2400" i="1" dirty="0" err="1">
                  <a:latin typeface="Montserrat Light" panose="020B0604020202020204" charset="0"/>
                </a:rPr>
                <a:t>Bauckhage</a:t>
              </a:r>
              <a:r>
                <a:rPr lang="en-US" sz="2400" i="1" dirty="0">
                  <a:latin typeface="Montserrat Light" panose="020B0604020202020204" charset="0"/>
                </a:rPr>
                <a:t>, 2015</a:t>
              </a:r>
              <a:r>
                <a:rPr lang="en-US" sz="2400" i="1" baseline="30000" dirty="0">
                  <a:latin typeface="Montserrat Light" panose="020B0604020202020204" charset="0"/>
                </a:rPr>
                <a:t>1</a:t>
              </a:r>
              <a:endParaRPr lang="en-US" sz="2400" i="1" dirty="0">
                <a:latin typeface="Montserrat Light" panose="020B0604020202020204" charset="0"/>
              </a:endParaRPr>
            </a:p>
          </p:txBody>
        </p:sp>
      </p:grpSp>
      <p:sp>
        <p:nvSpPr>
          <p:cNvPr id="18" name="TextBox 19">
            <a:extLst>
              <a:ext uri="{FF2B5EF4-FFF2-40B4-BE49-F238E27FC236}">
                <a16:creationId xmlns:a16="http://schemas.microsoft.com/office/drawing/2014/main" id="{26887062-292B-44A2-9494-7BC9DCD7B2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57080" y="23146457"/>
            <a:ext cx="10058400" cy="7657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b="1" u="sng" dirty="0">
                <a:latin typeface="Montserrat Light" panose="00000400000000000000" pitchFamily="50" charset="0"/>
                <a:cs typeface="Arial" pitchFamily="34" charset="0"/>
              </a:rPr>
              <a:t>Dataset: Uber pickups in NYC, 2014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ontserrat Light" panose="00000400000000000000" pitchFamily="50" charset="0"/>
                <a:cs typeface="Arial" pitchFamily="34" charset="0"/>
              </a:rPr>
              <a:t>Available on Kaggle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ontserrat Light" panose="00000400000000000000" pitchFamily="50" charset="0"/>
                <a:cs typeface="Arial" pitchFamily="34" charset="0"/>
              </a:rPr>
              <a:t>Contains Latitude &amp; Longitude data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ontserrat Light" panose="00000400000000000000" pitchFamily="50" charset="0"/>
                <a:cs typeface="Arial" pitchFamily="34" charset="0"/>
              </a:rPr>
              <a:t>Sample size: n = </a:t>
            </a:r>
            <a:r>
              <a:rPr lang="en-US" dirty="0"/>
              <a:t>4,534,327 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dirty="0">
              <a:latin typeface="Montserrat Light" panose="00000400000000000000" pitchFamily="50" charset="0"/>
              <a:cs typeface="Arial" pitchFamily="34" charset="0"/>
            </a:endParaRPr>
          </a:p>
          <a:p>
            <a:pPr>
              <a:lnSpc>
                <a:spcPct val="110000"/>
              </a:lnSpc>
            </a:pPr>
            <a:r>
              <a:rPr lang="en-US" b="1" u="sng" dirty="0">
                <a:latin typeface="Montserrat Light" panose="00000400000000000000" pitchFamily="50" charset="0"/>
                <a:cs typeface="Arial" pitchFamily="34" charset="0"/>
              </a:rPr>
              <a:t>Methodology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ontserrat Light" panose="00000400000000000000" pitchFamily="50" charset="0"/>
                <a:cs typeface="Arial" pitchFamily="34" charset="0"/>
              </a:rPr>
              <a:t>Take random sample of 30,000 observation (all the R function could handle)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ontserrat Light" panose="00000400000000000000" pitchFamily="50" charset="0"/>
                <a:cs typeface="Arial" pitchFamily="34" charset="0"/>
              </a:rPr>
              <a:t>Use only latitude and longitude information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ontserrat Light" panose="00000400000000000000" pitchFamily="50" charset="0"/>
                <a:cs typeface="Arial" pitchFamily="34" charset="0"/>
              </a:rPr>
              <a:t>Apply FCM variant of soft clustering w/ 5 clusters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dirty="0">
              <a:latin typeface="Montserrat Light" panose="00000400000000000000" pitchFamily="50" charset="0"/>
              <a:cs typeface="Arial" pitchFamily="34" charset="0"/>
            </a:endParaRPr>
          </a:p>
          <a:p>
            <a:pPr>
              <a:lnSpc>
                <a:spcPct val="110000"/>
              </a:lnSpc>
            </a:pPr>
            <a:r>
              <a:rPr lang="en-US" b="1" u="sng" dirty="0">
                <a:latin typeface="Montserrat Light" panose="00000400000000000000" pitchFamily="50" charset="0"/>
                <a:cs typeface="Arial" pitchFamily="34" charset="0"/>
              </a:rPr>
              <a:t>Goals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ontserrat Light" panose="00000400000000000000" pitchFamily="50" charset="0"/>
                <a:cs typeface="Arial" pitchFamily="34" charset="0"/>
              </a:rPr>
              <a:t>Compare 5 clusters to NYC boroughs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ontserrat Light" panose="00000400000000000000" pitchFamily="50" charset="0"/>
                <a:cs typeface="Arial" pitchFamily="34" charset="0"/>
              </a:rPr>
              <a:t>Plot on map of NYC to visualize fuzzy cluster “borders”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26DAFB-369C-4681-AA6A-597FB3CDB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57080" y="22098000"/>
            <a:ext cx="10058400" cy="8733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  <a:miter lim="800000"/>
          </a:ln>
        </p:spPr>
        <p:txBody>
          <a:bodyPr wrap="none" lIns="274320" tIns="73152" rIns="274320" bIns="68563" anchor="ctr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9pPr>
          </a:lstStyle>
          <a:p>
            <a:pPr defTabSz="4702588">
              <a:defRPr/>
            </a:pPr>
            <a:r>
              <a:rPr lang="en-US" sz="36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Case Study</a:t>
            </a:r>
          </a:p>
        </p:txBody>
      </p:sp>
      <p:sp>
        <p:nvSpPr>
          <p:cNvPr id="31" name="TextBox 19">
            <a:extLst>
              <a:ext uri="{FF2B5EF4-FFF2-40B4-BE49-F238E27FC236}">
                <a16:creationId xmlns:a16="http://schemas.microsoft.com/office/drawing/2014/main" id="{883CB466-1ED9-421C-928B-7E0FC22311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47000" y="27900349"/>
            <a:ext cx="10058400" cy="4478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8" tIns="45709" rIns="91418" bIns="45709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ontserrat Light" panose="00000400000000000000" pitchFamily="50" charset="0"/>
                <a:cs typeface="Arial" pitchFamily="34" charset="0"/>
              </a:rPr>
              <a:t>Clusters don’t match boroughs very well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ontserrat Light" panose="00000400000000000000" pitchFamily="50" charset="0"/>
                <a:cs typeface="Arial" pitchFamily="34" charset="0"/>
              </a:rPr>
              <a:t>Fuzzy cluster boundaries seem to match reality better than crisp ones</a:t>
            </a:r>
          </a:p>
          <a:p>
            <a:pPr marL="914400" lvl="1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 Light" panose="00000400000000000000" pitchFamily="50" charset="0"/>
                <a:cs typeface="Arial" pitchFamily="34" charset="0"/>
              </a:rPr>
              <a:t>Neighborhoods &amp; associated subcultures don’t have hard boundaries, fade gradually into one another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ontserrat Light" panose="00000400000000000000" pitchFamily="50" charset="0"/>
                <a:cs typeface="Arial" pitchFamily="34" charset="0"/>
              </a:rPr>
              <a:t>Soft k-means is more computationally intensive than standard k-means</a:t>
            </a:r>
          </a:p>
          <a:p>
            <a:pPr marL="914400" lvl="1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 Light" panose="00000400000000000000" pitchFamily="50" charset="0"/>
                <a:cs typeface="Arial" pitchFamily="34" charset="0"/>
              </a:rPr>
              <a:t>Can’t handle as large of datasets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2C7F28-9788-4FA8-9004-7B2F83DFF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47000" y="26851892"/>
            <a:ext cx="10058400" cy="8733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  <a:miter lim="800000"/>
          </a:ln>
        </p:spPr>
        <p:txBody>
          <a:bodyPr wrap="none" lIns="274320" tIns="73152" rIns="274320" bIns="68563" anchor="ctr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9pPr>
          </a:lstStyle>
          <a:p>
            <a:pPr defTabSz="4702588">
              <a:defRPr/>
            </a:pPr>
            <a:r>
              <a:rPr lang="en-US" sz="36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Conclusion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0C2767D-36FD-45D2-B83F-2907B563D7C0}"/>
              </a:ext>
            </a:extLst>
          </p:cNvPr>
          <p:cNvGrpSpPr/>
          <p:nvPr/>
        </p:nvGrpSpPr>
        <p:grpSpPr>
          <a:xfrm>
            <a:off x="33193093" y="8832308"/>
            <a:ext cx="9859906" cy="18027109"/>
            <a:chOff x="475433" y="1054100"/>
            <a:chExt cx="4185469" cy="7652396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BA530179-E39A-4A38-ABA9-4F6677865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213" y="1054100"/>
              <a:ext cx="2808087" cy="2084223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50BEB2D9-9489-4EC5-A26A-0CC55E7333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185"/>
            <a:stretch/>
          </p:blipFill>
          <p:spPr>
            <a:xfrm>
              <a:off x="2616201" y="1054100"/>
              <a:ext cx="2044700" cy="2084223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A02791B-50D5-4C6D-890E-5D8764B22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213" y="3252511"/>
              <a:ext cx="2808087" cy="2084223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034CDBE0-440C-4449-B740-D9E279114A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185"/>
            <a:stretch/>
          </p:blipFill>
          <p:spPr>
            <a:xfrm>
              <a:off x="2616202" y="3252511"/>
              <a:ext cx="2044700" cy="208422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B267F42-A486-49EA-9490-2952182BCF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185"/>
            <a:stretch/>
          </p:blipFill>
          <p:spPr>
            <a:xfrm>
              <a:off x="475433" y="5450922"/>
              <a:ext cx="2044701" cy="2084223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9C6DC6BD-BBAB-4C3A-BDA9-C6215C25A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616201" y="5605062"/>
              <a:ext cx="1969279" cy="1930083"/>
            </a:xfrm>
            <a:prstGeom prst="rect">
              <a:avLst/>
            </a:prstGeom>
          </p:spPr>
        </p:pic>
        <p:sp>
          <p:nvSpPr>
            <p:cNvPr id="60" name="TextBox 9">
              <a:extLst>
                <a:ext uri="{FF2B5EF4-FFF2-40B4-BE49-F238E27FC236}">
                  <a16:creationId xmlns:a16="http://schemas.microsoft.com/office/drawing/2014/main" id="{FC57900A-459E-4B40-AB25-800DEBED2270}"/>
                </a:ext>
              </a:extLst>
            </p:cNvPr>
            <p:cNvSpPr txBox="1"/>
            <p:nvPr/>
          </p:nvSpPr>
          <p:spPr>
            <a:xfrm>
              <a:off x="1191274" y="7629606"/>
              <a:ext cx="3469627" cy="107689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kern="12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Figure 2</a:t>
              </a:r>
              <a:r>
                <a:rPr lang="en-US" sz="2400" b="1" dirty="0">
                  <a:solidFill>
                    <a:srgbClr val="000000"/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r>
                <a:rPr lang="en-US" sz="2400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b="1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Results 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2400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Fuzzy clusters plotted on maps of NYC with borough map for comparison </a:t>
              </a:r>
              <a:endPara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2400" i="1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Borough Map taken from</a:t>
              </a:r>
              <a:r>
                <a:rPr lang="en-US" sz="2400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r>
                <a:rPr lang="en-US" sz="2400" i="1" dirty="0">
                  <a:solidFill>
                    <a:srgbClr val="000000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NYCMap360</a:t>
              </a:r>
              <a:r>
                <a:rPr lang="en-US" sz="2400" i="1" baseline="30000" dirty="0">
                  <a:solidFill>
                    <a:srgbClr val="000000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2</a:t>
              </a:r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0031C9D3-61AE-4D0E-9367-1CB87BF21B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70432" t="28552" r="1100" b="19799"/>
            <a:stretch/>
          </p:blipFill>
          <p:spPr>
            <a:xfrm>
              <a:off x="488372" y="7535145"/>
              <a:ext cx="702902" cy="946067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6.09.30"/>
  <p:tag name="AS_TITLE" val="Aspose.Slides for .NET 4.0"/>
  <p:tag name="AS_VERSION" val="16.9.0.0"/>
  <p:tag name="MAKESIGNSTEMPLATE" val="intellectualsage|09-2018"/>
</p:tagLst>
</file>

<file path=ppt/theme/theme1.xml><?xml version="1.0" encoding="utf-8"?>
<a:theme xmlns:a="http://schemas.openxmlformats.org/drawingml/2006/main" name="Default Desig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7037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7037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2724</TotalTime>
  <Words>623</Words>
  <Application>Microsoft Office PowerPoint</Application>
  <PresentationFormat>Custom</PresentationFormat>
  <Paragraphs>97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Montserrat Light</vt:lpstr>
      <vt:lpstr>Libre Baskerville</vt:lpstr>
      <vt:lpstr>Cambria Math</vt:lpstr>
      <vt:lpstr>Times New Roman</vt:lpstr>
      <vt:lpstr>Calibri</vt:lpstr>
      <vt:lpstr>Arial</vt:lpstr>
      <vt:lpstr>Default Design</vt:lpstr>
      <vt:lpstr>PowerPoint Presentation</vt:lpstr>
    </vt:vector>
  </TitlesOfParts>
  <Company>Graphicsland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to make a scientific poster</dc:title>
  <dc:subject>Free Research Poster</dc:subject>
  <dc:creator>Graphicsland/MakeSigns.com</dc:creator>
  <cp:keywords>scientific, research, template, custom, poster, presentation, symposium, printing, PowerPoint, create, design, example, sample, download</cp:keywords>
  <dc:description>This is a free template from MakeSigns.com to help you create the perfect scientific poster.</dc:description>
  <cp:lastModifiedBy>Evan Generoli</cp:lastModifiedBy>
  <cp:revision>109</cp:revision>
  <dcterms:modified xsi:type="dcterms:W3CDTF">2020-01-15T15:59:00Z</dcterms:modified>
  <cp:category>templates for scientific poster</cp:category>
</cp:coreProperties>
</file>